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" charset="1" panose="00000000000000000000"/>
      <p:regular r:id="rId17"/>
    </p:embeddedFont>
    <p:embeddedFont>
      <p:font typeface="TT Lakes Neue Compressed Bold" charset="1" panose="02010001040000080307"/>
      <p:regular r:id="rId18"/>
    </p:embeddedFont>
    <p:embeddedFont>
      <p:font typeface="Open Sans Bold" charset="1" panose="00000000000000000000"/>
      <p:regular r:id="rId19"/>
    </p:embeddedFont>
    <p:embeddedFont>
      <p:font typeface="TT Lakes Neue Compressed" charset="1" panose="0201000104000008030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87210" y="0"/>
            <a:ext cx="20262420" cy="10502010"/>
          </a:xfrm>
          <a:custGeom>
            <a:avLst/>
            <a:gdLst/>
            <a:ahLst/>
            <a:cxnLst/>
            <a:rect r="r" b="b" t="t" l="l"/>
            <a:pathLst>
              <a:path h="10502010" w="20262420">
                <a:moveTo>
                  <a:pt x="0" y="0"/>
                </a:moveTo>
                <a:lnTo>
                  <a:pt x="20262420" y="0"/>
                </a:lnTo>
                <a:lnTo>
                  <a:pt x="20262420" y="10502010"/>
                </a:lnTo>
                <a:lnTo>
                  <a:pt x="0" y="10502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4" t="0" r="-2844" b="-3585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89392" y="-1545076"/>
            <a:ext cx="20262420" cy="10803376"/>
            <a:chOff x="0" y="0"/>
            <a:chExt cx="27016561" cy="1440450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4705139" y="12791848"/>
              <a:ext cx="464717" cy="1612653"/>
              <a:chOff x="0" y="0"/>
              <a:chExt cx="49128" cy="17048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9128" cy="170484"/>
              </a:xfrm>
              <a:custGeom>
                <a:avLst/>
                <a:gdLst/>
                <a:ahLst/>
                <a:cxnLst/>
                <a:rect r="r" b="b" t="t" l="l"/>
                <a:pathLst>
                  <a:path h="170484" w="49128">
                    <a:moveTo>
                      <a:pt x="0" y="0"/>
                    </a:moveTo>
                    <a:lnTo>
                      <a:pt x="49128" y="0"/>
                    </a:lnTo>
                    <a:lnTo>
                      <a:pt x="49128" y="170484"/>
                    </a:lnTo>
                    <a:lnTo>
                      <a:pt x="0" y="17048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BB4FF">
                      <a:alpha val="100000"/>
                    </a:srgbClr>
                  </a:gs>
                  <a:gs pos="100000">
                    <a:srgbClr val="03032E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9128" cy="2085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16561" cy="14166291"/>
            </a:xfrm>
            <a:custGeom>
              <a:avLst/>
              <a:gdLst/>
              <a:ahLst/>
              <a:cxnLst/>
              <a:rect r="r" b="b" t="t" l="l"/>
              <a:pathLst>
                <a:path h="14166291" w="27016561">
                  <a:moveTo>
                    <a:pt x="0" y="0"/>
                  </a:moveTo>
                  <a:lnTo>
                    <a:pt x="27016561" y="0"/>
                  </a:lnTo>
                  <a:lnTo>
                    <a:pt x="27016561" y="14166291"/>
                  </a:lnTo>
                  <a:lnTo>
                    <a:pt x="0" y="14166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44" t="0" r="-2844" b="-3428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4064" y="7255300"/>
            <a:ext cx="5976189" cy="356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1"/>
              </a:lnSpc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Group C2_5 :</a:t>
            </a:r>
          </a:p>
          <a:p>
            <a:pPr algn="l">
              <a:lnSpc>
                <a:spcPts val="4101"/>
              </a:lnSpc>
            </a:pPr>
          </a:p>
          <a:p>
            <a:pPr algn="l">
              <a:lnSpc>
                <a:spcPts val="4101"/>
              </a:lnSpc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Team Members:</a:t>
            </a:r>
          </a:p>
          <a:p>
            <a:pPr algn="l">
              <a:lnSpc>
                <a:spcPts val="4101"/>
              </a:lnSpc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UCE2023645: Sanjana Nagwani</a:t>
            </a:r>
          </a:p>
          <a:p>
            <a:pPr algn="l">
              <a:lnSpc>
                <a:spcPts val="4101"/>
              </a:lnSpc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UCE2023652: Arya Patekhede</a:t>
            </a:r>
          </a:p>
          <a:p>
            <a:pPr algn="l">
              <a:lnSpc>
                <a:spcPts val="4101"/>
              </a:lnSpc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UCE2023662: Shruti Sultan</a:t>
            </a:r>
          </a:p>
          <a:p>
            <a:pPr algn="l">
              <a:lnSpc>
                <a:spcPts val="4101"/>
              </a:lnSpc>
              <a:spcBef>
                <a:spcPct val="0"/>
              </a:spcBef>
            </a:pPr>
            <a:r>
              <a:rPr lang="en-US" sz="2929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8945" y="11330"/>
            <a:ext cx="12699055" cy="53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sz="3184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23PCCE501L</a:t>
            </a:r>
            <a:r>
              <a:rPr lang="en-US" sz="3184">
                <a:solidFill>
                  <a:srgbClr val="37BAD9"/>
                </a:solidFill>
                <a:latin typeface="Open Sans"/>
                <a:ea typeface="Open Sans"/>
                <a:cs typeface="Open Sans"/>
                <a:sym typeface="Open Sans"/>
              </a:rPr>
              <a:t> Artificial Intelligence and Machine Learning Laboratory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27892" y="-3780359"/>
            <a:ext cx="15095710" cy="5134967"/>
            <a:chOff x="0" y="0"/>
            <a:chExt cx="3975825" cy="1352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75825" cy="1352419"/>
            </a:xfrm>
            <a:custGeom>
              <a:avLst/>
              <a:gdLst/>
              <a:ahLst/>
              <a:cxnLst/>
              <a:rect r="r" b="b" t="t" l="l"/>
              <a:pathLst>
                <a:path h="1352419" w="3975825">
                  <a:moveTo>
                    <a:pt x="0" y="0"/>
                  </a:moveTo>
                  <a:lnTo>
                    <a:pt x="3975825" y="0"/>
                  </a:lnTo>
                  <a:lnTo>
                    <a:pt x="3975825" y="1352419"/>
                  </a:lnTo>
                  <a:lnTo>
                    <a:pt x="0" y="1352419"/>
                  </a:lnTo>
                  <a:close/>
                </a:path>
              </a:pathLst>
            </a:custGeom>
            <a:gradFill rotWithShape="true">
              <a:gsLst>
                <a:gs pos="0">
                  <a:srgbClr val="000F62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75825" cy="139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43925" y="0"/>
            <a:ext cx="8944075" cy="11132387"/>
          </a:xfrm>
          <a:custGeom>
            <a:avLst/>
            <a:gdLst/>
            <a:ahLst/>
            <a:cxnLst/>
            <a:rect r="r" b="b" t="t" l="l"/>
            <a:pathLst>
              <a:path h="11132387" w="8944075">
                <a:moveTo>
                  <a:pt x="0" y="0"/>
                </a:moveTo>
                <a:lnTo>
                  <a:pt x="8944075" y="0"/>
                </a:lnTo>
                <a:lnTo>
                  <a:pt x="8944075" y="11132387"/>
                </a:lnTo>
                <a:lnTo>
                  <a:pt x="0" y="1113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t="0" r="-1280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0051" y="707911"/>
            <a:ext cx="8515297" cy="879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2"/>
              </a:lnSpc>
            </a:pPr>
            <a:r>
              <a:rPr lang="en-US" sz="4066" b="true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CONCLUSION: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Created a functional and user-friendly accident </a:t>
            </a:r>
          </a:p>
          <a:p>
            <a:pPr algn="l">
              <a:lnSpc>
                <a:spcPts val="4432"/>
              </a:lnSpc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           </a:t>
            </a: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risk prediction system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Combines rule-based intelligence wit</a:t>
            </a: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H ML DATASET INSIGHTS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HELPS USERS MAKE SAFER TRAVEL DECISIONS</a:t>
            </a:r>
          </a:p>
          <a:p>
            <a:pPr algn="l">
              <a:lnSpc>
                <a:spcPts val="4432"/>
              </a:lnSpc>
            </a:pPr>
          </a:p>
          <a:p>
            <a:pPr algn="l">
              <a:lnSpc>
                <a:spcPts val="4432"/>
              </a:lnSpc>
            </a:pPr>
          </a:p>
          <a:p>
            <a:pPr algn="l">
              <a:lnSpc>
                <a:spcPts val="6252"/>
              </a:lnSpc>
            </a:pPr>
            <a:r>
              <a:rPr lang="en-US" sz="4466" b="true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FUTURE SCOPE: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GOOGLE MAPS API INTEGRATION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LIVE WEATHER DATA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REAL-TIME TRAFFIC &amp; ACCIDENT ALERTS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MOBILE APPLICATION</a:t>
            </a:r>
          </a:p>
          <a:p>
            <a:pPr algn="l" marL="683547" indent="-341773" lvl="1">
              <a:lnSpc>
                <a:spcPts val="4432"/>
              </a:lnSpc>
              <a:buFont typeface="Arial"/>
              <a:buChar char="•"/>
            </a:pPr>
            <a:r>
              <a:rPr lang="en-US" sz="3166">
                <a:solidFill>
                  <a:srgbClr val="BEEEF9"/>
                </a:solidFill>
                <a:latin typeface="TT Lakes Neue Compressed"/>
                <a:ea typeface="TT Lakes Neue Compressed"/>
                <a:cs typeface="TT Lakes Neue Compressed"/>
                <a:sym typeface="TT Lakes Neue Compressed"/>
              </a:rPr>
              <a:t>HYBRID ML + SENSOR-BASED PREDICTION</a:t>
            </a:r>
          </a:p>
          <a:p>
            <a:pPr algn="l">
              <a:lnSpc>
                <a:spcPts val="44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773"/>
            <a:ext cx="18871065" cy="11074724"/>
          </a:xfrm>
          <a:custGeom>
            <a:avLst/>
            <a:gdLst/>
            <a:ahLst/>
            <a:cxnLst/>
            <a:rect r="r" b="b" t="t" l="l"/>
            <a:pathLst>
              <a:path h="11074724" w="18871065">
                <a:moveTo>
                  <a:pt x="0" y="0"/>
                </a:moveTo>
                <a:lnTo>
                  <a:pt x="18871065" y="0"/>
                </a:lnTo>
                <a:lnTo>
                  <a:pt x="18871065" y="11074724"/>
                </a:lnTo>
                <a:lnTo>
                  <a:pt x="0" y="110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230" r="0" b="-33167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86970" y="-182388"/>
            <a:ext cx="9472868" cy="10469388"/>
          </a:xfrm>
          <a:custGeom>
            <a:avLst/>
            <a:gdLst/>
            <a:ahLst/>
            <a:cxnLst/>
            <a:rect r="r" b="b" t="t" l="l"/>
            <a:pathLst>
              <a:path h="10469388" w="9472868">
                <a:moveTo>
                  <a:pt x="0" y="0"/>
                </a:moveTo>
                <a:lnTo>
                  <a:pt x="9472868" y="0"/>
                </a:lnTo>
                <a:lnTo>
                  <a:pt x="9472868" y="10469388"/>
                </a:lnTo>
                <a:lnTo>
                  <a:pt x="0" y="10469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14" t="-1727" r="-62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37897" y="230601"/>
            <a:ext cx="9650103" cy="10919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6505" indent="-483252" lvl="1">
              <a:lnSpc>
                <a:spcPts val="5013"/>
              </a:lnSpc>
              <a:buFont typeface="Arial"/>
              <a:buChar char="•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ROAD ACCIDENTS ARE A MAJOR SAFETY CONCERN, ESPECIALLY DURING:</a:t>
            </a:r>
          </a:p>
          <a:p>
            <a:pPr algn="l" marL="1933009" indent="-644336" lvl="2">
              <a:lnSpc>
                <a:spcPts val="5013"/>
              </a:lnSpc>
              <a:buFont typeface="Arial"/>
              <a:buChar char="⚬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POOR WEATHER</a:t>
            </a:r>
          </a:p>
          <a:p>
            <a:pPr algn="l" marL="1933009" indent="-644336" lvl="2">
              <a:lnSpc>
                <a:spcPts val="5013"/>
              </a:lnSpc>
              <a:buFont typeface="Arial"/>
              <a:buChar char="⚬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NIGHT TRAVEL</a:t>
            </a:r>
          </a:p>
          <a:p>
            <a:pPr algn="l" marL="1933009" indent="-644336" lvl="2">
              <a:lnSpc>
                <a:spcPts val="5013"/>
              </a:lnSpc>
              <a:buFont typeface="Arial"/>
              <a:buChar char="⚬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HIGH-SPEED ROUTES</a:t>
            </a:r>
          </a:p>
          <a:p>
            <a:pPr algn="l">
              <a:lnSpc>
                <a:spcPts val="5013"/>
              </a:lnSpc>
            </a:pPr>
          </a:p>
          <a:p>
            <a:pPr algn="l" marL="966505" indent="-483252" lvl="1">
              <a:lnSpc>
                <a:spcPts val="5013"/>
              </a:lnSpc>
              <a:buFont typeface="Arial"/>
              <a:buChar char="•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MOST USERS DON’T KNOW THE RISK LEVEL BEFORE CHOOSING A ROUTE.</a:t>
            </a:r>
          </a:p>
          <a:p>
            <a:pPr algn="l">
              <a:lnSpc>
                <a:spcPts val="5013"/>
              </a:lnSpc>
            </a:pPr>
          </a:p>
          <a:p>
            <a:pPr algn="l" marL="966505" indent="-483252" lvl="1">
              <a:lnSpc>
                <a:spcPts val="5013"/>
              </a:lnSpc>
              <a:buFont typeface="Arial"/>
              <a:buChar char="•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NAVIGATION APPS ONLY SHOW TRAFFIC, NOT SAFETY RISK.</a:t>
            </a:r>
          </a:p>
          <a:p>
            <a:pPr algn="l">
              <a:lnSpc>
                <a:spcPts val="5013"/>
              </a:lnSpc>
            </a:pPr>
          </a:p>
          <a:p>
            <a:pPr algn="l" marL="966505" indent="-483252" lvl="1">
              <a:lnSpc>
                <a:spcPts val="5013"/>
              </a:lnSpc>
              <a:buFont typeface="Arial"/>
              <a:buChar char="•"/>
            </a:pPr>
            <a:r>
              <a:rPr lang="en-US" b="true" sz="4476">
                <a:solidFill>
                  <a:srgbClr val="54C5DC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THERE IS A NEED FOR A SIMPLE TOOL THAT PREDICTS ACCIDENT RISK USING REAL-WORLD FACTORS.</a:t>
            </a:r>
          </a:p>
          <a:p>
            <a:pPr algn="l">
              <a:lnSpc>
                <a:spcPts val="6521"/>
              </a:lnSpc>
            </a:pPr>
          </a:p>
          <a:p>
            <a:pPr algn="l">
              <a:lnSpc>
                <a:spcPts val="501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93814" y="-277837"/>
            <a:ext cx="7676845" cy="11715045"/>
          </a:xfrm>
          <a:custGeom>
            <a:avLst/>
            <a:gdLst/>
            <a:ahLst/>
            <a:cxnLst/>
            <a:rect r="r" b="b" t="t" l="l"/>
            <a:pathLst>
              <a:path h="11715045" w="7676845">
                <a:moveTo>
                  <a:pt x="0" y="0"/>
                </a:moveTo>
                <a:lnTo>
                  <a:pt x="7676844" y="0"/>
                </a:lnTo>
                <a:lnTo>
                  <a:pt x="7676844" y="11715045"/>
                </a:lnTo>
                <a:lnTo>
                  <a:pt x="0" y="1171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8" t="0" r="-903" b="-31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064" y="374579"/>
            <a:ext cx="9990358" cy="1003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4529" indent="-382264" lvl="1">
              <a:lnSpc>
                <a:spcPts val="4957"/>
              </a:lnSpc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Create a smart system that predicts:</a:t>
            </a:r>
          </a:p>
          <a:p>
            <a:pPr algn="l" marL="764529" indent="-382264" lvl="1">
              <a:lnSpc>
                <a:spcPts val="4957"/>
              </a:lnSpc>
              <a:spcBef>
                <a:spcPct val="0"/>
              </a:spcBef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ow / Medium / High Accident Risk for any route</a:t>
            </a:r>
          </a:p>
          <a:p>
            <a:pPr algn="l" marL="764529" indent="-382264" lvl="1">
              <a:lnSpc>
                <a:spcPts val="4957"/>
              </a:lnSpc>
              <a:spcBef>
                <a:spcPct val="0"/>
              </a:spcBef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Minimize user input → maximize intelligence</a:t>
            </a:r>
          </a:p>
          <a:p>
            <a:pPr algn="l" marL="764529" indent="-382264" lvl="1">
              <a:lnSpc>
                <a:spcPts val="4957"/>
              </a:lnSpc>
              <a:spcBef>
                <a:spcPct val="0"/>
              </a:spcBef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Leverage:</a:t>
            </a:r>
          </a:p>
          <a:p>
            <a:pPr algn="l">
              <a:lnSpc>
                <a:spcPts val="4957"/>
              </a:lnSpc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Weather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</a:t>
            </a: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Road type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Lighting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Time of day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Speed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                Driver profile</a:t>
            </a:r>
          </a:p>
          <a:p>
            <a:pPr algn="l" marL="764529" indent="-382264" lvl="1">
              <a:lnSpc>
                <a:spcPts val="4957"/>
              </a:lnSpc>
              <a:spcBef>
                <a:spcPct val="0"/>
              </a:spcBef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Provide data-backed safety recommendations</a:t>
            </a:r>
          </a:p>
          <a:p>
            <a:pPr algn="l" marL="764529" indent="-382264" lvl="1">
              <a:lnSpc>
                <a:spcPts val="4957"/>
              </a:lnSpc>
              <a:spcBef>
                <a:spcPct val="0"/>
              </a:spcBef>
              <a:buFont typeface="Arial"/>
              <a:buChar char="•"/>
            </a:pPr>
            <a:r>
              <a:rPr lang="en-US" sz="3541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Deliver a clean, responsive web platform</a:t>
            </a:r>
          </a:p>
          <a:p>
            <a:pPr algn="l">
              <a:lnSpc>
                <a:spcPts val="4957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7440" y="4446826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6"/>
                </a:lnTo>
                <a:lnTo>
                  <a:pt x="0" y="16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7440" y="5078993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6"/>
                </a:lnTo>
                <a:lnTo>
                  <a:pt x="0" y="16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7440" y="6349335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6"/>
                </a:lnTo>
                <a:lnTo>
                  <a:pt x="0" y="16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7440" y="5710144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5"/>
                </a:lnTo>
                <a:lnTo>
                  <a:pt x="0" y="164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7440" y="6959806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5"/>
                </a:lnTo>
                <a:lnTo>
                  <a:pt x="0" y="164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7440" y="7571906"/>
            <a:ext cx="164426" cy="164426"/>
          </a:xfrm>
          <a:custGeom>
            <a:avLst/>
            <a:gdLst/>
            <a:ahLst/>
            <a:cxnLst/>
            <a:rect r="r" b="b" t="t" l="l"/>
            <a:pathLst>
              <a:path h="164426" w="164426">
                <a:moveTo>
                  <a:pt x="0" y="0"/>
                </a:moveTo>
                <a:lnTo>
                  <a:pt x="164425" y="0"/>
                </a:lnTo>
                <a:lnTo>
                  <a:pt x="164425" y="164426"/>
                </a:lnTo>
                <a:lnTo>
                  <a:pt x="0" y="164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75162" y="756028"/>
            <a:ext cx="7868838" cy="211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1"/>
              </a:lnSpc>
            </a:pPr>
            <a:r>
              <a:rPr lang="en-US" b="true" sz="7385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SYSTEM ARCHITECTURE: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301811" y="-565940"/>
            <a:ext cx="7176265" cy="2093470"/>
            <a:chOff x="0" y="0"/>
            <a:chExt cx="1011534" cy="2950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1534" cy="295086"/>
            </a:xfrm>
            <a:custGeom>
              <a:avLst/>
              <a:gdLst/>
              <a:ahLst/>
              <a:cxnLst/>
              <a:rect r="r" b="b" t="t" l="l"/>
              <a:pathLst>
                <a:path h="295086" w="1011534">
                  <a:moveTo>
                    <a:pt x="0" y="0"/>
                  </a:moveTo>
                  <a:lnTo>
                    <a:pt x="1011534" y="0"/>
                  </a:lnTo>
                  <a:lnTo>
                    <a:pt x="1011534" y="295086"/>
                  </a:lnTo>
                  <a:lnTo>
                    <a:pt x="0" y="295086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11534" cy="333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042140" y="698878"/>
            <a:ext cx="7897323" cy="9510783"/>
          </a:xfrm>
          <a:custGeom>
            <a:avLst/>
            <a:gdLst/>
            <a:ahLst/>
            <a:cxnLst/>
            <a:rect r="r" b="b" t="t" l="l"/>
            <a:pathLst>
              <a:path h="9510783" w="7897323">
                <a:moveTo>
                  <a:pt x="0" y="0"/>
                </a:moveTo>
                <a:lnTo>
                  <a:pt x="7897323" y="0"/>
                </a:lnTo>
                <a:lnTo>
                  <a:pt x="7897323" y="9510783"/>
                </a:lnTo>
                <a:lnTo>
                  <a:pt x="0" y="9510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23" t="-3299" r="-2606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6321" y="3217873"/>
            <a:ext cx="8857679" cy="625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Components Used:</a:t>
            </a:r>
          </a:p>
          <a:p>
            <a:pPr algn="l" marL="768383" indent="-384191" lvl="1">
              <a:lnSpc>
                <a:spcPts val="4982"/>
              </a:lnSpc>
              <a:buFont typeface="Arial"/>
              <a:buChar char="•"/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Frontend: HTML, CSS</a:t>
            </a:r>
          </a:p>
          <a:p>
            <a:pPr algn="l" marL="768383" indent="-384191" lvl="1">
              <a:lnSpc>
                <a:spcPts val="4982"/>
              </a:lnSpc>
              <a:spcBef>
                <a:spcPct val="0"/>
              </a:spcBef>
              <a:buFont typeface="Arial"/>
              <a:buChar char="•"/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Backend: Flask (Pyth</a:t>
            </a: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on)</a:t>
            </a:r>
          </a:p>
          <a:p>
            <a:pPr algn="l" marL="768383" indent="-384191" lvl="1">
              <a:lnSpc>
                <a:spcPts val="4982"/>
              </a:lnSpc>
              <a:spcBef>
                <a:spcPct val="0"/>
              </a:spcBef>
              <a:buFont typeface="Arial"/>
              <a:buChar char="•"/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Risk Engine: Rule-based scoring + optional ML model</a:t>
            </a:r>
          </a:p>
          <a:p>
            <a:pPr algn="l" marL="768383" indent="-384191" lvl="1">
              <a:lnSpc>
                <a:spcPts val="4982"/>
              </a:lnSpc>
              <a:spcBef>
                <a:spcPct val="0"/>
              </a:spcBef>
              <a:buFont typeface="Arial"/>
              <a:buChar char="•"/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Processing: User input → Scoring → Prediction</a:t>
            </a:r>
          </a:p>
          <a:p>
            <a:pPr algn="l" marL="768383" indent="-384191" lvl="1">
              <a:lnSpc>
                <a:spcPts val="4982"/>
              </a:lnSpc>
              <a:spcBef>
                <a:spcPct val="0"/>
              </a:spcBef>
              <a:buFont typeface="Arial"/>
              <a:buChar char="•"/>
            </a:pPr>
            <a:r>
              <a:rPr lang="en-US" sz="3558">
                <a:solidFill>
                  <a:srgbClr val="4BB4FF"/>
                </a:solidFill>
                <a:latin typeface="Open Sans"/>
                <a:ea typeface="Open Sans"/>
                <a:cs typeface="Open Sans"/>
                <a:sym typeface="Open Sans"/>
              </a:rPr>
              <a:t>Output: Risk level + recommendation</a:t>
            </a:r>
          </a:p>
          <a:p>
            <a:pPr algn="l">
              <a:lnSpc>
                <a:spcPts val="4982"/>
              </a:lnSpc>
              <a:spcBef>
                <a:spcPct val="0"/>
              </a:spcBef>
            </a:pPr>
          </a:p>
          <a:p>
            <a:pPr algn="l">
              <a:lnSpc>
                <a:spcPts val="498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903566" y="238149"/>
            <a:ext cx="6174470" cy="9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2"/>
              </a:lnSpc>
            </a:pPr>
            <a:r>
              <a:rPr lang="en-US" b="true" sz="6556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WORK FLOW: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3140447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1260" y="1730132"/>
            <a:ext cx="6152732" cy="4293947"/>
            <a:chOff x="0" y="0"/>
            <a:chExt cx="8203643" cy="572526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621802" cy="5725262"/>
              <a:chOff x="0" y="0"/>
              <a:chExt cx="1281611" cy="9627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81611" cy="962707"/>
              </a:xfrm>
              <a:custGeom>
                <a:avLst/>
                <a:gdLst/>
                <a:ahLst/>
                <a:cxnLst/>
                <a:rect r="r" b="b" t="t" l="l"/>
                <a:pathLst>
                  <a:path h="962707" w="1281611">
                    <a:moveTo>
                      <a:pt x="0" y="0"/>
                    </a:moveTo>
                    <a:lnTo>
                      <a:pt x="1281611" y="0"/>
                    </a:lnTo>
                    <a:lnTo>
                      <a:pt x="1281611" y="962707"/>
                    </a:lnTo>
                    <a:lnTo>
                      <a:pt x="0" y="96270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BB4FF">
                      <a:alpha val="56000"/>
                    </a:srgbClr>
                  </a:gs>
                  <a:gs pos="100000">
                    <a:srgbClr val="03032E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281611" cy="991282"/>
              </a:xfrm>
              <a:prstGeom prst="rect">
                <a:avLst/>
              </a:prstGeom>
            </p:spPr>
            <p:txBody>
              <a:bodyPr anchor="ctr" rtlCol="false" tIns="59676" lIns="59676" bIns="59676" rIns="59676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85693"/>
              <a:ext cx="8203643" cy="5087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42"/>
                </a:lnSpc>
                <a:spcBef>
                  <a:spcPct val="0"/>
                </a:spcBef>
              </a:pPr>
              <a:r>
                <a:rPr lang="en-US" b="true" sz="353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Imp</a:t>
              </a:r>
              <a:r>
                <a:rPr lang="en-US" b="true" sz="353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ortant Features: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Weather Conditions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Road Type &amp; Lighting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Speed Limit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Driver Age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Day &amp; Time</a:t>
              </a:r>
            </a:p>
            <a:p>
              <a:pPr algn="l" marL="660813" indent="-330407" lvl="1">
                <a:lnSpc>
                  <a:spcPts val="428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6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Accident Severity (Label)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1260" y="6024078"/>
            <a:ext cx="8487892" cy="4637375"/>
            <a:chOff x="0" y="0"/>
            <a:chExt cx="11317189" cy="618316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1317189" cy="6183166"/>
              <a:chOff x="0" y="0"/>
              <a:chExt cx="1982462" cy="108312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982462" cy="1083121"/>
              </a:xfrm>
              <a:custGeom>
                <a:avLst/>
                <a:gdLst/>
                <a:ahLst/>
                <a:cxnLst/>
                <a:rect r="r" b="b" t="t" l="l"/>
                <a:pathLst>
                  <a:path h="1083121" w="1982462">
                    <a:moveTo>
                      <a:pt x="0" y="0"/>
                    </a:moveTo>
                    <a:lnTo>
                      <a:pt x="1982462" y="0"/>
                    </a:lnTo>
                    <a:lnTo>
                      <a:pt x="1982462" y="1083121"/>
                    </a:lnTo>
                    <a:lnTo>
                      <a:pt x="0" y="1083121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4BB4FF">
                      <a:alpha val="37000"/>
                    </a:srgbClr>
                  </a:gs>
                  <a:gs pos="100000">
                    <a:srgbClr val="03032E">
                      <a:alpha val="0"/>
                    </a:srgbClr>
                  </a:gs>
                </a:gsLst>
                <a:lin ang="270000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982462" cy="1111696"/>
              </a:xfrm>
              <a:prstGeom prst="rect">
                <a:avLst/>
              </a:prstGeom>
            </p:spPr>
            <p:txBody>
              <a:bodyPr anchor="ctr" rtlCol="false" tIns="57284" lIns="57284" bIns="57284" rIns="57284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23785"/>
              <a:ext cx="11317189" cy="4885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44"/>
                </a:lnSpc>
                <a:spcBef>
                  <a:spcPct val="0"/>
                </a:spcBef>
              </a:pPr>
              <a:r>
                <a:rPr lang="en-US" b="true" sz="338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Engineered Features:</a:t>
              </a:r>
            </a:p>
            <a:p>
              <a:pPr algn="l" marL="634324" indent="-317162" lvl="1">
                <a:lnSpc>
                  <a:spcPts val="41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Cyclic time encoding (Month_sin, </a:t>
              </a:r>
            </a:p>
            <a:p>
              <a:pPr algn="l">
                <a:lnSpc>
                  <a:spcPts val="4113"/>
                </a:lnSpc>
                <a:spcBef>
                  <a:spcPct val="0"/>
                </a:spcBef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</a:t>
              </a: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Month_cos)</a:t>
              </a:r>
            </a:p>
            <a:p>
              <a:pPr algn="l" marL="634324" indent="-317162" lvl="1">
                <a:lnSpc>
                  <a:spcPts val="41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Peak hour flag</a:t>
              </a:r>
            </a:p>
            <a:p>
              <a:pPr algn="l" marL="634324" indent="-317162" lvl="1">
                <a:lnSpc>
                  <a:spcPts val="41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Weekend flag</a:t>
              </a:r>
            </a:p>
            <a:p>
              <a:pPr algn="l" marL="634324" indent="-317162" lvl="1">
                <a:lnSpc>
                  <a:spcPts val="41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Bad weather score</a:t>
              </a:r>
            </a:p>
            <a:p>
              <a:pPr algn="l" marL="634324" indent="-317162" lvl="1">
                <a:lnSpc>
                  <a:spcPts val="411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38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Road risk score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55812" y="3140447"/>
            <a:ext cx="10632188" cy="7049655"/>
          </a:xfrm>
          <a:custGeom>
            <a:avLst/>
            <a:gdLst/>
            <a:ahLst/>
            <a:cxnLst/>
            <a:rect r="r" b="b" t="t" l="l"/>
            <a:pathLst>
              <a:path h="7049655" w="10632188">
                <a:moveTo>
                  <a:pt x="0" y="0"/>
                </a:moveTo>
                <a:lnTo>
                  <a:pt x="10632188" y="0"/>
                </a:lnTo>
                <a:lnTo>
                  <a:pt x="10632188" y="7049655"/>
                </a:lnTo>
                <a:lnTo>
                  <a:pt x="0" y="7049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08" t="-4152" r="-15854" b="-678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02972" y="96385"/>
            <a:ext cx="17276474" cy="93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4"/>
              </a:lnSpc>
            </a:pPr>
            <a:r>
              <a:rPr lang="en-US" b="true" sz="6450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 DATASET &amp;  FEATURE ENGINEERING: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25071" y="1546836"/>
            <a:ext cx="6721318" cy="6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 Size: 3000 entries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653686" y="4340693"/>
            <a:ext cx="1605614" cy="1605614"/>
            <a:chOff x="0" y="0"/>
            <a:chExt cx="422878" cy="422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2878" cy="422878"/>
            </a:xfrm>
            <a:custGeom>
              <a:avLst/>
              <a:gdLst/>
              <a:ahLst/>
              <a:cxnLst/>
              <a:rect r="r" b="b" t="t" l="l"/>
              <a:pathLst>
                <a:path h="422878" w="422878">
                  <a:moveTo>
                    <a:pt x="0" y="0"/>
                  </a:moveTo>
                  <a:lnTo>
                    <a:pt x="422878" y="0"/>
                  </a:lnTo>
                  <a:lnTo>
                    <a:pt x="422878" y="422878"/>
                  </a:lnTo>
                  <a:lnTo>
                    <a:pt x="0" y="422878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22878" cy="451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542084" y="2044975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7"/>
                </a:lnTo>
                <a:lnTo>
                  <a:pt x="0" y="69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542084" y="5019683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8"/>
                </a:lnTo>
                <a:lnTo>
                  <a:pt x="0" y="69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542084" y="7699112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7"/>
                </a:lnTo>
                <a:lnTo>
                  <a:pt x="0" y="69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27063" y="1426230"/>
            <a:ext cx="6525114" cy="7832070"/>
          </a:xfrm>
          <a:custGeom>
            <a:avLst/>
            <a:gdLst/>
            <a:ahLst/>
            <a:cxnLst/>
            <a:rect r="r" b="b" t="t" l="l"/>
            <a:pathLst>
              <a:path h="7832070" w="6525114">
                <a:moveTo>
                  <a:pt x="0" y="0"/>
                </a:moveTo>
                <a:lnTo>
                  <a:pt x="6525114" y="0"/>
                </a:lnTo>
                <a:lnTo>
                  <a:pt x="6525114" y="7832070"/>
                </a:lnTo>
                <a:lnTo>
                  <a:pt x="0" y="7832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</a:blip>
            <a:stretch>
              <a:fillRect l="-85439" t="-1902" r="-12007" b="-769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2084" y="227993"/>
            <a:ext cx="17397379" cy="1086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5"/>
              </a:lnSpc>
            </a:pPr>
            <a:r>
              <a:rPr lang="en-US" b="true" sz="7540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MODEL TRAINING &amp; OPTIMIZATION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801" y="1968775"/>
            <a:ext cx="6021630" cy="2981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3"/>
              </a:lnSpc>
            </a:pPr>
            <a:r>
              <a:rPr lang="en-US" sz="33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Model Used: </a:t>
            </a:r>
          </a:p>
          <a:p>
            <a:pPr algn="l">
              <a:lnSpc>
                <a:spcPts val="4853"/>
              </a:lnSpc>
            </a:pPr>
            <a:r>
              <a:rPr lang="en-US" sz="3466" u="sng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Classifier  +  XGBoost</a:t>
            </a:r>
          </a:p>
          <a:p>
            <a:pPr algn="l" marL="727132" indent="-363566" lvl="1">
              <a:lnSpc>
                <a:spcPts val="4715"/>
              </a:lnSpc>
              <a:buFont typeface="Arial"/>
              <a:buChar char="•"/>
            </a:pPr>
            <a:r>
              <a:rPr lang="en-US" sz="3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Handles mixed data well</a:t>
            </a:r>
          </a:p>
          <a:p>
            <a:pPr algn="l" marL="727132" indent="-363566" lvl="1">
              <a:lnSpc>
                <a:spcPts val="4715"/>
              </a:lnSpc>
              <a:spcBef>
                <a:spcPct val="0"/>
              </a:spcBef>
              <a:buFont typeface="Arial"/>
              <a:buChar char="•"/>
            </a:pPr>
            <a:r>
              <a:rPr lang="en-US" sz="33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Robust + high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7801" y="5086350"/>
            <a:ext cx="5077753" cy="216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4"/>
              </a:lnSpc>
            </a:pPr>
            <a:r>
              <a:rPr lang="en-US" sz="30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Training Setup: 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80/20 Train–Test Split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Stratified sampling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weight = balanced</a:t>
            </a:r>
          </a:p>
          <a:p>
            <a:pPr algn="l">
              <a:lnSpc>
                <a:spcPts val="961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47801" y="7752868"/>
            <a:ext cx="4177886" cy="212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Tuning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n_estimators: 200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max_depth: 10</a:t>
            </a:r>
          </a:p>
          <a:p>
            <a:pPr algn="l" marL="612962" indent="-306481" lvl="1">
              <a:lnSpc>
                <a:spcPts val="3974"/>
              </a:lnSpc>
              <a:buFont typeface="Arial"/>
              <a:buChar char="•"/>
            </a:pPr>
            <a:r>
              <a:rPr lang="en-US" sz="283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min_samples_split: 4</a:t>
            </a:r>
          </a:p>
          <a:p>
            <a:pPr algn="l">
              <a:lnSpc>
                <a:spcPts val="9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37538" y="1028700"/>
            <a:ext cx="1900924" cy="1900924"/>
            <a:chOff x="0" y="0"/>
            <a:chExt cx="500655" cy="5006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655" cy="500655"/>
            </a:xfrm>
            <a:custGeom>
              <a:avLst/>
              <a:gdLst/>
              <a:ahLst/>
              <a:cxnLst/>
              <a:rect r="r" b="b" t="t" l="l"/>
              <a:pathLst>
                <a:path h="500655" w="500655">
                  <a:moveTo>
                    <a:pt x="0" y="0"/>
                  </a:moveTo>
                  <a:lnTo>
                    <a:pt x="500655" y="0"/>
                  </a:lnTo>
                  <a:lnTo>
                    <a:pt x="500655" y="500655"/>
                  </a:lnTo>
                  <a:lnTo>
                    <a:pt x="0" y="500655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00655" cy="52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77426" y="8012628"/>
            <a:ext cx="4181874" cy="950462"/>
            <a:chOff x="0" y="0"/>
            <a:chExt cx="1101399" cy="250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01399" cy="250327"/>
            </a:xfrm>
            <a:custGeom>
              <a:avLst/>
              <a:gdLst/>
              <a:ahLst/>
              <a:cxnLst/>
              <a:rect r="r" b="b" t="t" l="l"/>
              <a:pathLst>
                <a:path h="250327" w="1101399">
                  <a:moveTo>
                    <a:pt x="0" y="0"/>
                  </a:moveTo>
                  <a:lnTo>
                    <a:pt x="1101399" y="0"/>
                  </a:lnTo>
                  <a:lnTo>
                    <a:pt x="1101399" y="250327"/>
                  </a:lnTo>
                  <a:lnTo>
                    <a:pt x="0" y="250327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01399" cy="27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49141" y="1311294"/>
            <a:ext cx="12960353" cy="861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sz="30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0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Evaluation Metrics: 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Accuracy: 87%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F1-Score: Balanced across severity levels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Precision &amp; Recall: Stable for Medium/High-risk classes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Confusion Matrix: Shows improved classification of rare high-risk cases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4307"/>
              </a:lnSpc>
            </a:pPr>
            <a:r>
              <a:rPr lang="en-US" sz="30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Insights: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Engineered features (Hour_sin/cos, Weather Flag, </a:t>
            </a:r>
          </a:p>
          <a:p>
            <a:pPr algn="l"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Road Risk Score) significantly improved accuracy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balancing reduced bias toward low-severity cases</a:t>
            </a:r>
          </a:p>
          <a:p>
            <a:pPr algn="l" marL="577935" indent="-288967" lvl="1">
              <a:lnSpc>
                <a:spcPts val="3747"/>
              </a:lnSpc>
              <a:buFont typeface="Arial"/>
              <a:buChar char="•"/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performs consistently across different times, </a:t>
            </a:r>
          </a:p>
          <a:p>
            <a:pPr algn="l"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weather, and road types</a:t>
            </a:r>
          </a:p>
          <a:p>
            <a:pPr algn="l">
              <a:lnSpc>
                <a:spcPts val="3747"/>
              </a:lnSpc>
            </a:pPr>
          </a:p>
          <a:p>
            <a:pPr algn="l">
              <a:lnSpc>
                <a:spcPts val="4307"/>
              </a:lnSpc>
            </a:pPr>
            <a:r>
              <a:rPr lang="en-US" sz="307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Outcome</a:t>
            </a:r>
          </a:p>
          <a:p>
            <a:pPr algn="l"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✔ Reliable predictions</a:t>
            </a:r>
          </a:p>
          <a:p>
            <a:pPr algn="l"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✔ Improved identification of high-risk scenarios</a:t>
            </a:r>
          </a:p>
          <a:p>
            <a:pPr algn="l">
              <a:lnSpc>
                <a:spcPts val="3747"/>
              </a:lnSpc>
            </a:pPr>
            <a:r>
              <a:rPr lang="en-US" sz="267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✔ Strong generalization to unseen routes</a:t>
            </a:r>
          </a:p>
          <a:p>
            <a:pPr algn="l">
              <a:lnSpc>
                <a:spcPts val="374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10800000">
            <a:off x="190930" y="1368444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7"/>
                </a:lnTo>
                <a:lnTo>
                  <a:pt x="0" y="699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90930" y="4307212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8"/>
                </a:lnTo>
                <a:lnTo>
                  <a:pt x="0" y="69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90930" y="7026436"/>
            <a:ext cx="699397" cy="699397"/>
          </a:xfrm>
          <a:custGeom>
            <a:avLst/>
            <a:gdLst/>
            <a:ahLst/>
            <a:cxnLst/>
            <a:rect r="r" b="b" t="t" l="l"/>
            <a:pathLst>
              <a:path h="699397" w="699397">
                <a:moveTo>
                  <a:pt x="0" y="0"/>
                </a:moveTo>
                <a:lnTo>
                  <a:pt x="699397" y="0"/>
                </a:lnTo>
                <a:lnTo>
                  <a:pt x="699397" y="699398"/>
                </a:lnTo>
                <a:lnTo>
                  <a:pt x="0" y="69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694" y="4917327"/>
            <a:ext cx="7962885" cy="5369673"/>
          </a:xfrm>
          <a:custGeom>
            <a:avLst/>
            <a:gdLst/>
            <a:ahLst/>
            <a:cxnLst/>
            <a:rect r="r" b="b" t="t" l="l"/>
            <a:pathLst>
              <a:path h="5369673" w="7962885">
                <a:moveTo>
                  <a:pt x="0" y="0"/>
                </a:moveTo>
                <a:lnTo>
                  <a:pt x="7962885" y="0"/>
                </a:lnTo>
                <a:lnTo>
                  <a:pt x="7962885" y="5369673"/>
                </a:lnTo>
                <a:lnTo>
                  <a:pt x="0" y="536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5" t="0" r="-57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0930" y="344371"/>
            <a:ext cx="11620738" cy="102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9"/>
              </a:lnSpc>
            </a:pPr>
            <a:r>
              <a:rPr lang="en-US" b="true" sz="7044">
                <a:solidFill>
                  <a:srgbClr val="BEEEF9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MODEL EVALUATION &amp;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11332" y="1488664"/>
            <a:ext cx="9202399" cy="7927150"/>
          </a:xfrm>
          <a:custGeom>
            <a:avLst/>
            <a:gdLst/>
            <a:ahLst/>
            <a:cxnLst/>
            <a:rect r="r" b="b" t="t" l="l"/>
            <a:pathLst>
              <a:path h="7927150" w="9202399">
                <a:moveTo>
                  <a:pt x="0" y="0"/>
                </a:moveTo>
                <a:lnTo>
                  <a:pt x="9202399" y="0"/>
                </a:lnTo>
                <a:lnTo>
                  <a:pt x="9202399" y="7927150"/>
                </a:lnTo>
                <a:lnTo>
                  <a:pt x="0" y="792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8" t="0" r="-43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65908" y="2704065"/>
            <a:ext cx="7991897" cy="477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4175" indent="-417088" lvl="1">
              <a:lnSpc>
                <a:spcPts val="5409"/>
              </a:lnSpc>
              <a:buFont typeface="Arial"/>
              <a:buChar char="•"/>
            </a:pPr>
            <a:r>
              <a:rPr lang="en-US" sz="38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Simple, clean UI with minimal inputs</a:t>
            </a:r>
          </a:p>
          <a:p>
            <a:pPr algn="l" marL="834175" indent="-417088" lvl="1">
              <a:lnSpc>
                <a:spcPts val="5409"/>
              </a:lnSpc>
              <a:buFont typeface="Arial"/>
              <a:buChar char="•"/>
            </a:pPr>
            <a:r>
              <a:rPr lang="en-US" sz="38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Auto-filled values remain after submission</a:t>
            </a:r>
          </a:p>
          <a:p>
            <a:pPr algn="l" marL="834175" indent="-417088" lvl="1">
              <a:lnSpc>
                <a:spcPts val="5409"/>
              </a:lnSpc>
              <a:buFont typeface="Arial"/>
              <a:buChar char="•"/>
            </a:pPr>
            <a:r>
              <a:rPr lang="en-US" sz="38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Designed for quick and easy safety awareness</a:t>
            </a:r>
          </a:p>
          <a:p>
            <a:pPr algn="l">
              <a:lnSpc>
                <a:spcPts val="540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9496" y="1536289"/>
            <a:ext cx="527772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USER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1585" y="1856010"/>
            <a:ext cx="1900924" cy="1900924"/>
            <a:chOff x="0" y="0"/>
            <a:chExt cx="500655" cy="5006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655" cy="500655"/>
            </a:xfrm>
            <a:custGeom>
              <a:avLst/>
              <a:gdLst/>
              <a:ahLst/>
              <a:cxnLst/>
              <a:rect r="r" b="b" t="t" l="l"/>
              <a:pathLst>
                <a:path h="500655" w="500655">
                  <a:moveTo>
                    <a:pt x="0" y="0"/>
                  </a:moveTo>
                  <a:lnTo>
                    <a:pt x="500655" y="0"/>
                  </a:lnTo>
                  <a:lnTo>
                    <a:pt x="500655" y="500655"/>
                  </a:lnTo>
                  <a:lnTo>
                    <a:pt x="0" y="500655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500655" cy="52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7459" y="1856010"/>
            <a:ext cx="8793895" cy="7480528"/>
          </a:xfrm>
          <a:custGeom>
            <a:avLst/>
            <a:gdLst/>
            <a:ahLst/>
            <a:cxnLst/>
            <a:rect r="r" b="b" t="t" l="l"/>
            <a:pathLst>
              <a:path h="7480528" w="8793895">
                <a:moveTo>
                  <a:pt x="0" y="0"/>
                </a:moveTo>
                <a:lnTo>
                  <a:pt x="8793895" y="0"/>
                </a:lnTo>
                <a:lnTo>
                  <a:pt x="8793895" y="7480528"/>
                </a:lnTo>
                <a:lnTo>
                  <a:pt x="0" y="748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9" r="-1604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54208" y="1856010"/>
            <a:ext cx="8185255" cy="7402290"/>
          </a:xfrm>
          <a:custGeom>
            <a:avLst/>
            <a:gdLst/>
            <a:ahLst/>
            <a:cxnLst/>
            <a:rect r="r" b="b" t="t" l="l"/>
            <a:pathLst>
              <a:path h="7402290" w="8185255">
                <a:moveTo>
                  <a:pt x="0" y="0"/>
                </a:moveTo>
                <a:lnTo>
                  <a:pt x="8185255" y="0"/>
                </a:lnTo>
                <a:lnTo>
                  <a:pt x="8185255" y="7402290"/>
                </a:lnTo>
                <a:lnTo>
                  <a:pt x="0" y="7402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32" t="0" r="-3084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7459" y="514699"/>
            <a:ext cx="392637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OUTPUT: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DAG42gDKqUY</dc:identifier>
  <dcterms:modified xsi:type="dcterms:W3CDTF">2011-08-01T06:04:30Z</dcterms:modified>
  <cp:revision>1</cp:revision>
  <dc:title>Road accidents are a major safety concern, especially during: Poor weather Night travel High-speed routes Most users don’t know the risk level before choosing a route. Existing apps (Google Maps, etc.) only show traffic, not safety risk. There is a need</dc:title>
</cp:coreProperties>
</file>